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33"/>
  </p:notesMasterIdLst>
  <p:handoutMasterIdLst>
    <p:handoutMasterId r:id="rId34"/>
  </p:handoutMasterIdLst>
  <p:sldIdLst>
    <p:sldId id="931" r:id="rId3"/>
    <p:sldId id="933" r:id="rId4"/>
    <p:sldId id="932" r:id="rId5"/>
    <p:sldId id="271" r:id="rId6"/>
    <p:sldId id="279" r:id="rId7"/>
    <p:sldId id="955" r:id="rId8"/>
    <p:sldId id="953" r:id="rId9"/>
    <p:sldId id="934" r:id="rId10"/>
    <p:sldId id="937" r:id="rId11"/>
    <p:sldId id="956" r:id="rId12"/>
    <p:sldId id="957" r:id="rId13"/>
    <p:sldId id="958" r:id="rId14"/>
    <p:sldId id="935" r:id="rId15"/>
    <p:sldId id="936" r:id="rId16"/>
    <p:sldId id="938" r:id="rId17"/>
    <p:sldId id="270" r:id="rId18"/>
    <p:sldId id="939" r:id="rId19"/>
    <p:sldId id="940" r:id="rId20"/>
    <p:sldId id="941" r:id="rId21"/>
    <p:sldId id="942" r:id="rId22"/>
    <p:sldId id="943" r:id="rId23"/>
    <p:sldId id="944" r:id="rId24"/>
    <p:sldId id="945" r:id="rId25"/>
    <p:sldId id="946" r:id="rId26"/>
    <p:sldId id="947" r:id="rId27"/>
    <p:sldId id="948" r:id="rId28"/>
    <p:sldId id="949" r:id="rId29"/>
    <p:sldId id="950" r:id="rId30"/>
    <p:sldId id="951" r:id="rId31"/>
    <p:sldId id="952" r:id="rId3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4" orient="horz" pos="395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orient="horz" pos="3049" userDrawn="1">
          <p15:clr>
            <a:srgbClr val="A4A3A4"/>
          </p15:clr>
        </p15:guide>
        <p15:guide id="7" pos="22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09D"/>
    <a:srgbClr val="71C9E7"/>
    <a:srgbClr val="779DE1"/>
    <a:srgbClr val="FF9933"/>
    <a:srgbClr val="D9D9D9"/>
    <a:srgbClr val="6FC0E9"/>
    <a:srgbClr val="535659"/>
    <a:srgbClr val="595959"/>
    <a:srgbClr val="00A1B4"/>
    <a:srgbClr val="C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6"/>
    <p:restoredTop sz="95687"/>
  </p:normalViewPr>
  <p:slideViewPr>
    <p:cSldViewPr snapToGrid="0" snapToObjects="1" showGuides="1">
      <p:cViewPr varScale="1">
        <p:scale>
          <a:sx n="102" d="100"/>
          <a:sy n="102" d="100"/>
        </p:scale>
        <p:origin x="870" y="102"/>
      </p:cViewPr>
      <p:guideLst>
        <p:guide orient="horz" pos="985"/>
        <p:guide pos="476"/>
        <p:guide orient="horz" pos="395"/>
        <p:guide pos="5284"/>
        <p:guide orient="horz" pos="3049"/>
        <p:guide pos="2222"/>
      </p:guideLst>
    </p:cSldViewPr>
  </p:slideViewPr>
  <p:outlineViewPr>
    <p:cViewPr>
      <p:scale>
        <a:sx n="33" d="100"/>
        <a:sy n="33" d="100"/>
      </p:scale>
      <p:origin x="0" y="-55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343A2D-9648-D348-B11C-E18FA9F2F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26B5C-962B-AA44-B51E-DE582A7C23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D0B79-AB44-DA4D-895D-0E2EEEA75BF2}" type="datetimeFigureOut">
              <a:rPr lang="x-none" smtClean="0"/>
              <a:pPr/>
              <a:t>15/06/2022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A0E61-F901-7A4B-B8A1-F38EBEA404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45D1E-E8AE-F94F-989D-367DF2C55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5E74-21A7-A14B-B987-0084B73E2C00}" type="slidenum">
              <a:rPr lang="x-none" smtClean="0"/>
              <a:pPr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198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1pPr>
    <a:lvl2pPr indent="85725"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2pPr>
    <a:lvl3pPr indent="171450"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3pPr>
    <a:lvl4pPr indent="257175"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4pPr>
    <a:lvl5pPr indent="342900"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5pPr>
    <a:lvl6pPr indent="428625"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6pPr>
    <a:lvl7pPr indent="514350"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7pPr>
    <a:lvl8pPr indent="600075"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8pPr>
    <a:lvl9pPr indent="685800" defTabSz="171450" latinLnBrk="0">
      <a:lnSpc>
        <a:spcPct val="117999"/>
      </a:lnSpc>
      <a:defRPr sz="825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552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94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5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389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37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555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754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670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58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95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70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57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946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645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681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551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698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678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84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77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27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13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304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40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7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71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A1FF0-3716-EC46-9FF6-3954F75D829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6281" y="537567"/>
            <a:ext cx="5476875" cy="1691283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spcBef>
                <a:spcPts val="675"/>
              </a:spcBef>
              <a:defRPr lang="x-none" sz="2400" b="0" i="0" u="none" strike="noStrike" cap="none" spc="0" baseline="0" dirty="0" smtClean="0">
                <a:solidFill>
                  <a:schemeClr val="bg1">
                    <a:lumMod val="95000"/>
                  </a:schemeClr>
                </a:solidFill>
                <a:uFillTx/>
                <a:latin typeface="Source Sans Pro Regular"/>
                <a:ea typeface="Source Sans Pro Regular"/>
                <a:cs typeface="Source Sans Pro Regular"/>
                <a:sym typeface="Helvetica Neu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81CB87A-7E23-974E-8148-18D1D29167F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6281" y="2436614"/>
            <a:ext cx="5346502" cy="1569839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spcBef>
                <a:spcPts val="675"/>
              </a:spcBef>
              <a:defRPr sz="1800" b="0" i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algn="l">
              <a:lnSpc>
                <a:spcPts val="2250"/>
              </a:lnSpc>
              <a:spcBef>
                <a:spcPts val="675"/>
              </a:spcBef>
              <a:defRPr sz="1800" b="0" i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algn="l">
              <a:lnSpc>
                <a:spcPts val="2250"/>
              </a:lnSpc>
              <a:spcBef>
                <a:spcPts val="675"/>
              </a:spcBef>
              <a:defRPr sz="1800" b="0" i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algn="l">
              <a:lnSpc>
                <a:spcPts val="2250"/>
              </a:lnSpc>
              <a:spcBef>
                <a:spcPts val="675"/>
              </a:spcBef>
              <a:defRPr sz="1800" b="0" i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algn="l">
              <a:lnSpc>
                <a:spcPts val="2250"/>
              </a:lnSpc>
              <a:spcBef>
                <a:spcPts val="675"/>
              </a:spcBef>
              <a:defRPr sz="1800" b="0" i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ggio Children Webinars.  Experience Guidelines">
            <a:extLst>
              <a:ext uri="{FF2B5EF4-FFF2-40B4-BE49-F238E27FC236}">
                <a16:creationId xmlns:a16="http://schemas.microsoft.com/office/drawing/2014/main" id="{A8AC4D38-D6E5-7B43-B51F-90585E08B6AC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273467" y="4863870"/>
            <a:ext cx="6978292" cy="241092"/>
          </a:xfrm>
          <a:prstGeom prst="rect">
            <a:avLst/>
          </a:prstGeom>
          <a:noFill/>
        </p:spPr>
        <p:txBody>
          <a:bodyPr lIns="50800" tIns="50800" rIns="50800" bIns="50800">
            <a:spAutoFit/>
          </a:bodyPr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Presentazione</a:t>
            </a:r>
            <a:r>
              <a:rPr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768663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404" userDrawn="1">
          <p15:clr>
            <a:srgbClr val="FBAE40"/>
          </p15:clr>
        </p15:guide>
        <p15:guide id="4" pos="448" userDrawn="1">
          <p15:clr>
            <a:srgbClr val="FBAE40"/>
          </p15:clr>
        </p15:guide>
        <p15:guide id="5" pos="5312" userDrawn="1">
          <p15:clr>
            <a:srgbClr val="FBAE40"/>
          </p15:clr>
        </p15:guide>
        <p15:guide id="6" pos="4879" userDrawn="1">
          <p15:clr>
            <a:srgbClr val="FBAE40"/>
          </p15:clr>
        </p15:guide>
        <p15:guide id="7" orient="horz" pos="2998" userDrawn="1">
          <p15:clr>
            <a:srgbClr val="FBAE40"/>
          </p15:clr>
        </p15:guide>
        <p15:guide id="8" orient="horz" pos="27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437908" marR="0" indent="-247283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676033" marR="0" indent="-247283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914158" marR="0" indent="-247283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152283" marR="0" indent="-247283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95959">
              <a:alpha val="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2"/>
          </a:p>
        </p:txBody>
      </p:sp>
    </p:spTree>
    <p:extLst>
      <p:ext uri="{BB962C8B-B14F-4D97-AF65-F5344CB8AC3E}">
        <p14:creationId xmlns:p14="http://schemas.microsoft.com/office/powerpoint/2010/main" val="314561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437908" marR="0" indent="-247283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676033" marR="0" indent="-247283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914158" marR="0" indent="-247283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152283" marR="0" indent="-247283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25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FB1CF5-5F27-C34B-B7EF-0D77B69A1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75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"/>
              </a:rPr>
              <a:t>Costi analitici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036898" y="250857"/>
            <a:ext cx="1856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previsionali 2022-2025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E52DB3-2A13-FC45-93AB-85EB53D58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2" y="627063"/>
            <a:ext cx="3556635" cy="42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50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Previsioni di entrata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A4D09D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A877B5C-0411-5041-8258-6AFC7F47F8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"/>
          <a:stretch/>
        </p:blipFill>
        <p:spPr>
          <a:xfrm>
            <a:off x="3526095" y="197721"/>
            <a:ext cx="3234299" cy="473002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BE5C8B-8BFB-1D41-AE85-F23F607AA845}"/>
              </a:ext>
            </a:extLst>
          </p:cNvPr>
          <p:cNvSpPr txBox="1"/>
          <p:nvPr/>
        </p:nvSpPr>
        <p:spPr>
          <a:xfrm>
            <a:off x="7036898" y="250857"/>
            <a:ext cx="1856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previsionali 2022-2025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90239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Balance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A4D09D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E6E870-907A-7945-BCA1-DA3D9C5B7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81" y="1563688"/>
            <a:ext cx="3613114" cy="10200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7B0B83-8631-5C4E-8AFE-6A6F11FEE3D8}"/>
              </a:ext>
            </a:extLst>
          </p:cNvPr>
          <p:cNvSpPr txBox="1"/>
          <p:nvPr/>
        </p:nvSpPr>
        <p:spPr>
          <a:xfrm>
            <a:off x="7036898" y="250857"/>
            <a:ext cx="1856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previsionali 2022-2025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61731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"/>
              </a:rPr>
              <a:t>Costi previsionali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77C9A08-9A33-3242-B301-F1505C9BF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0" y="1436688"/>
            <a:ext cx="7048500" cy="34036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FFCF36-64BF-E249-9EFD-1E7894DE8632}"/>
              </a:ext>
            </a:extLst>
          </p:cNvPr>
          <p:cNvSpPr txBox="1"/>
          <p:nvPr/>
        </p:nvSpPr>
        <p:spPr>
          <a:xfrm>
            <a:off x="7036898" y="250857"/>
            <a:ext cx="1856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previsionali 2022-2025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2974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"/>
              </a:rPr>
              <a:t>Entrate previsionali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FB366B-759B-3F42-9C18-F5250BFA4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253090"/>
            <a:ext cx="6743700" cy="34798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275F5C-0F87-F44D-898B-BE262D433B0B}"/>
              </a:ext>
            </a:extLst>
          </p:cNvPr>
          <p:cNvSpPr txBox="1"/>
          <p:nvPr/>
        </p:nvSpPr>
        <p:spPr>
          <a:xfrm>
            <a:off x="7036898" y="250857"/>
            <a:ext cx="1856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previsionali 2022-2025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74336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572B42B-6CFC-EC4E-B3E0-979AA62CC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572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1563688"/>
            <a:ext cx="4121150" cy="194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Sviluppo delle relazioni tra i soggetti che abitano il Centro Internazionale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CC7A64-F1D3-1D4D-BAD1-F5B53F7B2E91}"/>
              </a:ext>
            </a:extLst>
          </p:cNvPr>
          <p:cNvSpPr txBox="1"/>
          <p:nvPr/>
        </p:nvSpPr>
        <p:spPr>
          <a:xfrm>
            <a:off x="7036898" y="250857"/>
            <a:ext cx="1856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previsionali 2022-2025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99512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1563688"/>
            <a:ext cx="4121150" cy="194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Ridefinizione del network internazionale di Reggio </a:t>
            </a:r>
            <a:r>
              <a:rPr lang="it-IT" sz="24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Children</a:t>
            </a:r>
            <a:endParaRPr lang="it-IT" sz="2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0657F6-F205-BD4B-91A0-393084B33A7C}"/>
              </a:ext>
            </a:extLst>
          </p:cNvPr>
          <p:cNvSpPr txBox="1"/>
          <p:nvPr/>
        </p:nvSpPr>
        <p:spPr>
          <a:xfrm>
            <a:off x="7036898" y="250857"/>
            <a:ext cx="1856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previsionali 2022-2025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22207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43819"/>
            <a:ext cx="4121150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Alta formazione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6038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43819"/>
            <a:ext cx="4121150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Consulenze e relazioni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07079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C6A4B07-78A5-AA49-982A-4428CE82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0832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43819"/>
            <a:ext cx="4121150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Ricerca e sviluppo di curricula 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2025749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03808"/>
            <a:ext cx="4121150" cy="1062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Sostegno alla configurazione </a:t>
            </a:r>
          </a:p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 sistemi educativi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3613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03808"/>
            <a:ext cx="4121150" cy="1062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Ulteriore sviluppo dell’editoria e delle mostre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059450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43819"/>
            <a:ext cx="4121150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Percorsi digitali 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997819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43819"/>
            <a:ext cx="4121150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Cultura dell’atelier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4355710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43819"/>
            <a:ext cx="4121150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Formazione 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247073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1563688"/>
            <a:ext cx="4121150" cy="194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Il Centro Internazionale come luogo di significazione del Reggio Emilia </a:t>
            </a:r>
            <a:r>
              <a:rPr lang="it-IT" sz="24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Approach</a:t>
            </a:r>
            <a:endParaRPr lang="it-IT" sz="2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436637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2043819"/>
            <a:ext cx="4121150" cy="982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Nuove strategie comunicative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3661084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1803753"/>
            <a:ext cx="4121150" cy="14629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Definizione di nuove strategie di difesa del brand </a:t>
            </a:r>
          </a:p>
          <a:p>
            <a:pPr marL="0" marR="0" indent="0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1196722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1763742"/>
            <a:ext cx="4121150" cy="1542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Definizione delle strategie </a:t>
            </a:r>
          </a:p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 </a:t>
            </a:r>
            <a:r>
              <a:rPr lang="it-IT" sz="24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pricing</a:t>
            </a: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per ogni area che eroga prodotti</a:t>
            </a: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46608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678137" y="627063"/>
            <a:ext cx="348813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"/>
              </a:rPr>
              <a:t>Trend del fatturato 2017-2021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9BE871-51C3-F549-B89C-8518096C0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7C3FDE-8D6E-A448-9BAA-B53C8F500AB3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FFAA0D-9ECD-B546-9366-B03168AE7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456800"/>
            <a:ext cx="7190840" cy="27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997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"/>
              </a:rPr>
              <a:t>Strategie societarie 2022 - 2025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EB5D4-BCD5-FD46-AA69-010F63E25A10}"/>
              </a:ext>
            </a:extLst>
          </p:cNvPr>
          <p:cNvSpPr txBox="1"/>
          <p:nvPr/>
        </p:nvSpPr>
        <p:spPr>
          <a:xfrm>
            <a:off x="2511425" y="1763742"/>
            <a:ext cx="4121150" cy="1542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Definizione delle strategie </a:t>
            </a:r>
          </a:p>
          <a:p>
            <a:pPr defTabSz="825500">
              <a:lnSpc>
                <a:spcPct val="130000"/>
              </a:lnSpc>
            </a:pP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 </a:t>
            </a:r>
            <a:r>
              <a:rPr lang="it-IT" sz="24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pricing</a:t>
            </a:r>
            <a:r>
              <a:rPr lang="it-IT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per ogni area che eroga prodotti</a:t>
            </a:r>
            <a:endParaRPr kumimoji="0" lang="it-IT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54338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040CB06-B294-BD4C-87BE-EAF862FF7170}"/>
              </a:ext>
            </a:extLst>
          </p:cNvPr>
          <p:cNvSpPr/>
          <p:nvPr/>
        </p:nvSpPr>
        <p:spPr>
          <a:xfrm>
            <a:off x="755650" y="627063"/>
            <a:ext cx="312425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2000" b="1" dirty="0" err="1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Utili</a:t>
            </a:r>
            <a:r>
              <a:rPr lang="en-GB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di </a:t>
            </a:r>
            <a:r>
              <a:rPr lang="en-GB" sz="2000" b="1" dirty="0" err="1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esercizio</a:t>
            </a:r>
            <a:r>
              <a:rPr lang="en-GB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2017-2021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1146901-FA65-B64E-9B1F-E5927B474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625819-CF30-9B49-A4A7-2163591A9ADA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F06F03-3D1A-8944-B766-D73CFE22F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6"/>
          <a:stretch/>
        </p:blipFill>
        <p:spPr>
          <a:xfrm>
            <a:off x="755650" y="1936222"/>
            <a:ext cx="7606130" cy="9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640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727BECA-3D10-EB43-976F-2ADAFBC4301B}"/>
              </a:ext>
            </a:extLst>
          </p:cNvPr>
          <p:cNvSpPr/>
          <p:nvPr/>
        </p:nvSpPr>
        <p:spPr>
          <a:xfrm>
            <a:off x="687528" y="637337"/>
            <a:ext cx="2190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800">
                <a:solidFill>
                  <a:srgbClr val="535353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GB" sz="2000" b="1" dirty="0" err="1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Attività</a:t>
            </a:r>
            <a:r>
              <a:rPr lang="en-GB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000" b="1" dirty="0" err="1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delle</a:t>
            </a:r>
            <a:r>
              <a:rPr lang="en-GB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000" b="1" dirty="0" err="1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aree</a:t>
            </a:r>
            <a:endParaRPr lang="en-GB" sz="2000" b="1" dirty="0">
              <a:solidFill>
                <a:srgbClr val="A4D09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9A2500-C1F8-014A-85B8-BFF3B8360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71" y="996395"/>
            <a:ext cx="5543414" cy="35636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C2ACB5B-2EF0-724E-80B0-802914B98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7DFAB7-DADB-5A41-824C-51595A896CDA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084835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Trend personale Reggio </a:t>
            </a:r>
            <a:r>
              <a:rPr lang="it-IT" sz="2000" b="1" dirty="0" err="1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Children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A4D09D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9BF955-8FFF-AF44-8D02-6AB6F11B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22388"/>
            <a:ext cx="5715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100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7ADA5C-A0B7-DE40-A941-F339164DFF53}"/>
              </a:ext>
            </a:extLst>
          </p:cNvPr>
          <p:cNvSpPr txBox="1"/>
          <p:nvPr/>
        </p:nvSpPr>
        <p:spPr>
          <a:xfrm>
            <a:off x="755650" y="627063"/>
            <a:ext cx="76327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Trend «mi piace» e </a:t>
            </a:r>
            <a:r>
              <a:rPr lang="it-IT" sz="2000" b="1" dirty="0" err="1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follower</a:t>
            </a:r>
            <a:r>
              <a:rPr lang="it-IT" sz="2000" b="1" dirty="0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Reggio </a:t>
            </a:r>
            <a:r>
              <a:rPr lang="it-IT" sz="2000" b="1" dirty="0" err="1">
                <a:solidFill>
                  <a:srgbClr val="A4D09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Children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A4D09D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C8A7-7035-7749-A962-DBE14720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6" y="694797"/>
            <a:ext cx="810901" cy="2365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C1DF96-FE29-7E42-BD20-706CDF16901F}"/>
              </a:ext>
            </a:extLst>
          </p:cNvPr>
          <p:cNvSpPr txBox="1"/>
          <p:nvPr/>
        </p:nvSpPr>
        <p:spPr>
          <a:xfrm>
            <a:off x="7147504" y="250857"/>
            <a:ext cx="1745671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A4D09D"/>
                </a:solidFill>
                <a:effectLst/>
                <a:uFillTx/>
                <a:latin typeface="PT Sans" panose="020B0503020203020204" pitchFamily="34" charset="77"/>
                <a:sym typeface="Helvetica"/>
              </a:rPr>
              <a:t>RELAZIONE</a:t>
            </a:r>
          </a:p>
          <a:p>
            <a:pPr algn="r" defTabSz="825500"/>
            <a:r>
              <a:rPr lang="it-IT" sz="900" dirty="0">
                <a:solidFill>
                  <a:schemeClr val="tx1"/>
                </a:solidFill>
                <a:latin typeface="PT Sans" panose="020B0503020203020204" pitchFamily="34" charset="77"/>
              </a:rPr>
              <a:t>sull’attività svolta nell’anno 2021</a:t>
            </a:r>
            <a:endParaRPr kumimoji="0" lang="it-IT" sz="9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T Sans" panose="020B0503020203020204" pitchFamily="34" charset="77"/>
              <a:sym typeface="Helvetic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B5909A-B948-9C4E-93B4-4E5EEDA0D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9" y="1563688"/>
            <a:ext cx="6916627" cy="38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34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8D7C3D-BC0D-124D-B89F-E3DC8B3D1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84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678611A-A2B5-0C40-B63C-FF8D2927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21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RC_TestoChiaro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318</Words>
  <Application>Microsoft Office PowerPoint</Application>
  <PresentationFormat>Presentazione su schermo (16:9)</PresentationFormat>
  <Paragraphs>93</Paragraphs>
  <Slides>30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41" baseType="lpstr">
      <vt:lpstr>Calibri</vt:lpstr>
      <vt:lpstr>Helvetica</vt:lpstr>
      <vt:lpstr>Helvetica Neue</vt:lpstr>
      <vt:lpstr>Helvetica Neue Medium</vt:lpstr>
      <vt:lpstr>PT Sans</vt:lpstr>
      <vt:lpstr>Source Sans Pro</vt:lpstr>
      <vt:lpstr>Source Sans Pro Bold</vt:lpstr>
      <vt:lpstr>Source Sans Pro Light</vt:lpstr>
      <vt:lpstr>Source Sans Pro Regular</vt:lpstr>
      <vt:lpstr>White</vt:lpstr>
      <vt:lpstr>1_White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Pamela Volta</cp:lastModifiedBy>
  <cp:revision>171</cp:revision>
  <cp:lastPrinted>2021-07-09T10:11:07Z</cp:lastPrinted>
  <dcterms:created xsi:type="dcterms:W3CDTF">2020-06-11T15:09:28Z</dcterms:created>
  <dcterms:modified xsi:type="dcterms:W3CDTF">2022-06-15T12:24:16Z</dcterms:modified>
</cp:coreProperties>
</file>